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9" r:id="rId3"/>
    <p:sldId id="395" r:id="rId4"/>
    <p:sldId id="387" r:id="rId5"/>
    <p:sldId id="342" r:id="rId6"/>
    <p:sldId id="401" r:id="rId7"/>
    <p:sldId id="398" r:id="rId8"/>
    <p:sldId id="391" r:id="rId9"/>
    <p:sldId id="400" r:id="rId10"/>
    <p:sldId id="418" r:id="rId11"/>
    <p:sldId id="420" r:id="rId12"/>
    <p:sldId id="421" r:id="rId13"/>
    <p:sldId id="393" r:id="rId14"/>
    <p:sldId id="404" r:id="rId15"/>
    <p:sldId id="386" r:id="rId16"/>
    <p:sldId id="403" r:id="rId17"/>
    <p:sldId id="422" r:id="rId18"/>
    <p:sldId id="407" r:id="rId19"/>
    <p:sldId id="406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399" r:id="rId29"/>
    <p:sldId id="416" r:id="rId30"/>
    <p:sldId id="417" r:id="rId31"/>
    <p:sldId id="423" r:id="rId3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01" autoAdjust="0"/>
  </p:normalViewPr>
  <p:slideViewPr>
    <p:cSldViewPr>
      <p:cViewPr varScale="1">
        <p:scale>
          <a:sx n="73" d="100"/>
          <a:sy n="73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736FF7-1472-4C6F-85E4-EC0EE96DC89A}" type="datetimeFigureOut">
              <a:rPr lang="sl-SI"/>
              <a:pPr>
                <a:defRPr/>
              </a:pPr>
              <a:t>7.6.2012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7A5F00-78ED-463F-8CD9-521491D0847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3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EFB95C9-ABE8-49DE-ADD1-8CE452F4B9FB}" type="datetimeFigureOut">
              <a:rPr lang="sl-SI" smtClean="0"/>
              <a:pPr>
                <a:defRPr/>
              </a:pPr>
              <a:t>7.6.2012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2E1410C-00E0-4162-A4C3-6AFE32B68AFA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584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smtClean="0"/>
          </a:p>
        </p:txBody>
      </p:sp>
      <p:sp>
        <p:nvSpPr>
          <p:cNvPr id="50180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6EFE8-DD66-4A53-990F-FAC86961C56F}" type="slidenum">
              <a:rPr lang="sl-SI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1410C-00E0-4162-A4C3-6AFE32B68AFA}" type="slidenum">
              <a:rPr lang="sl-SI" smtClean="0"/>
              <a:pPr>
                <a:defRPr/>
              </a:pPr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4530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Kliknite, če želite urediti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AEDB-AF41-4912-AAE6-BBB6794F222E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1297-9D88-43FF-841B-222D7D794B7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60469-C065-469A-A054-12016F3BE333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F78D-28D5-4E02-A7C7-455FE7B7AC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34184-5DBE-486E-9E1A-26EC7724600B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6123-2932-4DF1-A4CA-CBDDB0E2737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0296-B18A-4089-AB88-F36690589239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239E-3183-4DEE-9D4D-AE7B05DE90B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00E58-B1AB-42D2-AF66-590CD0F8E4B7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D035-6F50-43D5-9C31-E531E47A377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0A50-C777-40C4-9868-F535F72FBEB6}" type="datetime1">
              <a:rPr lang="sl-SI" smtClean="0"/>
              <a:t>7.6.2012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25C78-8885-48B7-B93E-C8454D1313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D4A3-EC4D-4731-8D69-6F82EFC8F283}" type="datetime1">
              <a:rPr lang="sl-SI" smtClean="0"/>
              <a:t>7.6.2012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FE16-7409-40F8-B758-2C2F01A270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112E-03CE-4B1A-81AD-F50DC703E51D}" type="datetime1">
              <a:rPr lang="sl-SI" smtClean="0"/>
              <a:t>7.6.2012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EFA2-FA37-41DD-9F3C-E7F4599FF7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0E0C-84EE-4BDB-AF4F-8C522C8312F1}" type="datetime1">
              <a:rPr lang="sl-SI" smtClean="0"/>
              <a:t>7.6.2012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7564-71EB-4C44-AB18-385B1449FB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5E97-F901-4284-876B-A5B25603FD04}" type="datetime1">
              <a:rPr lang="sl-SI" smtClean="0"/>
              <a:t>7.6.2012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FCFB-ABC0-4E6A-A05E-62A629E1E7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D01A-D079-486A-B912-6BB255B75A0C}" type="datetime1">
              <a:rPr lang="sl-SI" smtClean="0"/>
              <a:t>7.6.2012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7CEC-F0AC-4550-8BE1-BC3F5E02285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80B8E-BCE8-43AE-92F9-38735A37F0D5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AAC496-C248-440E-95B2-17A51CBDFB6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2059688"/>
            <a:ext cx="7772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Izvajanje dejavnosti štirih posebnih nalog </a:t>
            </a:r>
            <a:br>
              <a:rPr lang="sl-SI" sz="2800" dirty="0" smtClean="0"/>
            </a:br>
            <a:r>
              <a:rPr lang="sl-SI" sz="2800" dirty="0" smtClean="0"/>
              <a:t>osrednjih območnih knjižnic –</a:t>
            </a:r>
            <a:br>
              <a:rPr lang="sl-SI" sz="2800" dirty="0" smtClean="0"/>
            </a:br>
            <a:r>
              <a:rPr lang="sl-SI" sz="2800" dirty="0" smtClean="0">
                <a:solidFill>
                  <a:srgbClr val="C00000"/>
                </a:solidFill>
              </a:rPr>
              <a:t/>
            </a:r>
            <a:br>
              <a:rPr lang="sl-SI" sz="2800" dirty="0" smtClean="0">
                <a:solidFill>
                  <a:srgbClr val="C0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SVETOVALNO DELO OBMOČNIH KNJIŽNIC</a:t>
            </a:r>
            <a:endParaRPr lang="sl-SI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47864" y="5445224"/>
            <a:ext cx="6400800" cy="1175706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sl-SI" sz="1600" b="0" dirty="0" smtClean="0">
                <a:solidFill>
                  <a:schemeClr val="bg1"/>
                </a:solidFill>
                <a:latin typeface="Calibri" pitchFamily="34" charset="0"/>
              </a:rPr>
              <a:t>Milena Bon</a:t>
            </a:r>
            <a:r>
              <a:rPr lang="sl-SI" sz="1600" b="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sl-SI" sz="1600" b="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sl-SI" sz="1600" b="0" dirty="0" smtClean="0">
                <a:solidFill>
                  <a:schemeClr val="bg1"/>
                </a:solidFill>
                <a:latin typeface="Calibri" pitchFamily="34" charset="0"/>
              </a:rPr>
              <a:t>koordinatorica izvajanja posebnih nalog </a:t>
            </a:r>
          </a:p>
          <a:p>
            <a:pPr algn="ctr" eaLnBrk="0" hangingPunct="0"/>
            <a:r>
              <a:rPr lang="sl-SI" sz="1600" b="0" dirty="0" smtClean="0">
                <a:solidFill>
                  <a:schemeClr val="bg1"/>
                </a:solidFill>
                <a:latin typeface="Calibri" pitchFamily="34" charset="0"/>
              </a:rPr>
              <a:t>osrednjih območnih knjižnic</a:t>
            </a:r>
          </a:p>
          <a:p>
            <a:pPr algn="ctr" eaLnBrk="0" hangingPunct="0"/>
            <a:endParaRPr lang="sl-SI" sz="16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5661248"/>
            <a:ext cx="3603625" cy="338554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1600" b="0" dirty="0" smtClean="0">
                <a:solidFill>
                  <a:schemeClr val="bg1"/>
                </a:solidFill>
                <a:latin typeface="Calibri" pitchFamily="34" charset="0"/>
              </a:rPr>
              <a:t>Maribor, 6. 6. 2012</a:t>
            </a:r>
            <a:endParaRPr lang="sl-SI" sz="16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2230C-F1BE-4D2D-8E27-35713F8EEA5E}" type="datetime1">
              <a:rPr lang="sl-SI" smtClean="0"/>
              <a:t>7.6.2012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1297-9D88-43FF-841B-222D7D794B71}" type="slidenum">
              <a:rPr lang="sl-SI" smtClean="0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 err="1" smtClean="0"/>
              <a:t>Časovnica</a:t>
            </a:r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Sestanki članov delovne skupine</a:t>
            </a:r>
          </a:p>
          <a:p>
            <a:pPr algn="ctr"/>
            <a:r>
              <a:rPr lang="sl-SI" dirty="0" smtClean="0"/>
              <a:t>Iskanje literature, primerov dobre prakse z drugih področij, predvsem izobraževanja</a:t>
            </a:r>
          </a:p>
          <a:p>
            <a:pPr algn="ctr"/>
            <a:r>
              <a:rPr lang="sl-SI" dirty="0" smtClean="0"/>
              <a:t>Pisanje, usklajevanje…</a:t>
            </a:r>
          </a:p>
          <a:p>
            <a:pPr marL="0" indent="0" algn="ctr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7A3E0-BDEA-4970-AB72-AD66DF950F53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5"/>
            <a:ext cx="211931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3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 err="1" smtClean="0"/>
              <a:t>Časovnica</a:t>
            </a:r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/>
              <a:t>Predlog v obravnavo direktorjem</a:t>
            </a:r>
          </a:p>
          <a:p>
            <a:pPr algn="ctr"/>
            <a:r>
              <a:rPr lang="sl-SI" dirty="0" smtClean="0"/>
              <a:t>Pregled CeZaR</a:t>
            </a:r>
            <a:endParaRPr lang="sl-SI" dirty="0"/>
          </a:p>
          <a:p>
            <a:pPr algn="ctr"/>
            <a:r>
              <a:rPr lang="sl-SI" dirty="0" smtClean="0"/>
              <a:t>Popravki</a:t>
            </a:r>
            <a:endParaRPr lang="sl-SI" dirty="0"/>
          </a:p>
          <a:p>
            <a:r>
              <a:rPr lang="sl-SI" dirty="0" smtClean="0"/>
              <a:t>9. 9. do 8. 11. 2012: osnutek dokumenta posredovan </a:t>
            </a:r>
          </a:p>
          <a:p>
            <a:pPr lvl="1">
              <a:buFont typeface="Arial" pitchFamily="34" charset="0"/>
              <a:buChar char="•"/>
            </a:pPr>
            <a:r>
              <a:rPr lang="sl-SI" dirty="0" smtClean="0"/>
              <a:t>ZBDS – Sekciji za splošne knjižnice in </a:t>
            </a:r>
          </a:p>
          <a:p>
            <a:pPr lvl="1">
              <a:buFont typeface="Arial" pitchFamily="34" charset="0"/>
              <a:buChar char="•"/>
            </a:pPr>
            <a:r>
              <a:rPr lang="sl-SI" dirty="0" smtClean="0"/>
              <a:t>ZSK (generalne pripombe).</a:t>
            </a:r>
          </a:p>
          <a:p>
            <a:pPr algn="ctr"/>
            <a:endParaRPr lang="sl-SI" dirty="0" smtClean="0"/>
          </a:p>
          <a:p>
            <a:pPr marL="0" indent="0" algn="ctr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5101C-4C0E-4873-A649-C2E1CD82EFD1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5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 err="1" smtClean="0"/>
              <a:t>Časovnica</a:t>
            </a:r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Ponoven kritičen pregled</a:t>
            </a:r>
          </a:p>
          <a:p>
            <a:pPr algn="ctr"/>
            <a:r>
              <a:rPr lang="sl-SI" dirty="0" smtClean="0"/>
              <a:t>Lektoriranje</a:t>
            </a:r>
          </a:p>
          <a:p>
            <a:pPr algn="ctr"/>
            <a:r>
              <a:rPr lang="sl-SI" dirty="0"/>
              <a:t>21. 4. </a:t>
            </a:r>
            <a:r>
              <a:rPr lang="sl-SI" dirty="0" smtClean="0"/>
              <a:t>2012 ponovna obravnava in uskladitev besedila na sestanku direktorjev.</a:t>
            </a:r>
          </a:p>
          <a:p>
            <a:pPr algn="ctr"/>
            <a:endParaRPr lang="sl-SI" dirty="0" smtClean="0"/>
          </a:p>
          <a:p>
            <a:pPr marL="0" indent="0" algn="ctr">
              <a:buNone/>
            </a:pP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2AB14-9BD7-4824-B3F0-430155E30E49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2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/>
              <a:t>ZKnj-1</a:t>
            </a:r>
          </a:p>
          <a:p>
            <a:pPr marL="0" indent="0" algn="ctr">
              <a:buNone/>
            </a:pPr>
            <a:r>
              <a:rPr lang="sl-SI" b="1" dirty="0" smtClean="0"/>
              <a:t>50</a:t>
            </a:r>
            <a:r>
              <a:rPr lang="sl-SI" b="1" dirty="0"/>
              <a:t>. člen</a:t>
            </a:r>
            <a:endParaRPr lang="sl-SI" dirty="0"/>
          </a:p>
          <a:p>
            <a:pPr marL="0" indent="0" algn="ctr">
              <a:buNone/>
            </a:pPr>
            <a:r>
              <a:rPr lang="sl-SI" sz="2000" b="1" dirty="0"/>
              <a:t>(naloge Nacionalnega sveta za knjižnično dejavnost)</a:t>
            </a:r>
            <a:endParaRPr lang="sl-SI" sz="2000" dirty="0"/>
          </a:p>
          <a:p>
            <a:pPr marL="0" indent="0">
              <a:buNone/>
            </a:pPr>
            <a:r>
              <a:rPr lang="sl-SI" dirty="0"/>
              <a:t>Nacionalni svet za knjižnično dejavnost opravlja zlasti naslednje naloge: </a:t>
            </a:r>
          </a:p>
          <a:p>
            <a:pPr marL="0" indent="0">
              <a:buNone/>
            </a:pPr>
            <a:r>
              <a:rPr lang="sl-SI" dirty="0"/>
              <a:t>– sprejema področna strokovna priporočila, daje predhodno mnenje k vsem predpisom, ki se nanašajo na knjižnično dejavnost, </a:t>
            </a:r>
          </a:p>
          <a:p>
            <a:pPr marL="0" indent="0">
              <a:buNone/>
            </a:pPr>
            <a:r>
              <a:rPr lang="sl-SI" dirty="0"/>
              <a:t>– obravnava strokovne osnove knjižnične dejavnosti, </a:t>
            </a:r>
          </a:p>
          <a:p>
            <a:r>
              <a:rPr lang="sl-SI" b="1" dirty="0" smtClean="0"/>
              <a:t>4</a:t>
            </a:r>
            <a:r>
              <a:rPr lang="sl-SI" b="1" dirty="0"/>
              <a:t>. Nacionalna knjižnica</a:t>
            </a:r>
            <a:endParaRPr lang="sl-SI" dirty="0"/>
          </a:p>
          <a:p>
            <a:r>
              <a:rPr lang="sl-SI" b="1" dirty="0"/>
              <a:t>33. člen</a:t>
            </a:r>
            <a:endParaRPr lang="sl-SI" dirty="0"/>
          </a:p>
          <a:p>
            <a:r>
              <a:rPr lang="sl-SI" b="1" dirty="0"/>
              <a:t>(nacionalna knjižnica)</a:t>
            </a:r>
            <a:endParaRPr lang="sl-SI" dirty="0"/>
          </a:p>
          <a:p>
            <a:r>
              <a:rPr lang="sl-SI" dirty="0"/>
              <a:t>Nacionalna knjižnica je osrednja državna knjižnica. Nacionalna knjižnica je javni zavod. </a:t>
            </a:r>
          </a:p>
          <a:p>
            <a:r>
              <a:rPr lang="sl-SI" dirty="0"/>
              <a:t>Nacionalna knjižnica izvaja v okviru knjižnične javne službe poleg dejavnosti iz 2. člena tega zakona še naslednje naloge: </a:t>
            </a:r>
          </a:p>
          <a:p>
            <a:r>
              <a:rPr lang="sl-SI" dirty="0"/>
              <a:t>– zbira, obdeluje, hrani in posreduje temeljno nacionalno zbirko vsega knjižničnega gradiva v slovenskem jeziku, o Sloveniji in Slovencih, slovenskih avtorjev, slovenskih založb, pripadnikov italijanske in madžarske narodne skupnosti, romske skupnosti in drugih manjšinskih skupnosti v Sloveniji (</a:t>
            </a:r>
            <a:r>
              <a:rPr lang="sl-SI" dirty="0" err="1"/>
              <a:t>Slovenika</a:t>
            </a:r>
            <a:r>
              <a:rPr lang="sl-SI" dirty="0"/>
              <a:t>) ter temeljne tuje literature; </a:t>
            </a:r>
          </a:p>
          <a:p>
            <a:r>
              <a:rPr lang="sl-SI" dirty="0"/>
              <a:t>– skrbi za dostopnost gradiva iz prejšnje </a:t>
            </a:r>
            <a:r>
              <a:rPr lang="sl-SI" dirty="0" err="1"/>
              <a:t>alinee</a:t>
            </a:r>
            <a:r>
              <a:rPr lang="sl-SI" dirty="0"/>
              <a:t> v tujini in še posebej Slovencem, ki živijo zunaj Republike Slovenije; </a:t>
            </a:r>
          </a:p>
          <a:p>
            <a:r>
              <a:rPr lang="sl-SI" dirty="0"/>
              <a:t>– kot nacionalni bibliografski center zagotavlja uporabnikom doma in v tujini dostopnost do informacij o knjižničnem gradivu, tako da vključuje podatke o založniški produkciji </a:t>
            </a:r>
            <a:r>
              <a:rPr lang="sl-SI" dirty="0" err="1"/>
              <a:t>Slovenike</a:t>
            </a:r>
            <a:r>
              <a:rPr lang="sl-SI" dirty="0"/>
              <a:t> v bibliografske zbirke ter izdeluje in objavlja tekočo in retrospektivno slovensko nacionalno bibliografijo; </a:t>
            </a:r>
          </a:p>
          <a:p>
            <a:r>
              <a:rPr lang="sl-SI" dirty="0"/>
              <a:t>– opravlja naloge državnega </a:t>
            </a:r>
            <a:r>
              <a:rPr lang="sl-SI" dirty="0" err="1"/>
              <a:t>referalnega</a:t>
            </a:r>
            <a:r>
              <a:rPr lang="sl-SI" dirty="0"/>
              <a:t> centra, </a:t>
            </a:r>
          </a:p>
          <a:p>
            <a:r>
              <a:rPr lang="sl-SI" dirty="0"/>
              <a:t>– opremlja publikacije z osnovnim </a:t>
            </a:r>
            <a:r>
              <a:rPr lang="sl-SI" dirty="0" err="1"/>
              <a:t>kataložnim</a:t>
            </a:r>
            <a:r>
              <a:rPr lang="sl-SI" dirty="0"/>
              <a:t> opisom (CIP), </a:t>
            </a:r>
          </a:p>
          <a:p>
            <a:r>
              <a:rPr lang="sl-SI" dirty="0"/>
              <a:t>– v sodelovanju z mednarodnimi institucijami dodeljuje oznake mednarodne bibliografske kontrole (ISSN, ISBN, ISMN) in druge identifikacijske oznake tiskanih in elektronskih publikacij, </a:t>
            </a:r>
          </a:p>
          <a:p>
            <a:r>
              <a:rPr lang="sl-SI" dirty="0"/>
              <a:t>– vodi in izvaja program varovanja knjižničnega gradiva, ki je kulturna dediščina, ter organizira in izvaja zaščito in restavriranje knjižničnega gradiva; </a:t>
            </a:r>
          </a:p>
          <a:p>
            <a:r>
              <a:rPr lang="sl-SI" dirty="0"/>
              <a:t>– izvaja raziskovalno, razvojno in svetovalno delo na svojem delovnem področju, </a:t>
            </a:r>
          </a:p>
          <a:p>
            <a:r>
              <a:rPr lang="sl-SI" dirty="0"/>
              <a:t>– zbira, obdeluje in posreduje statistične in druge podatke o delovanju knjižnic, </a:t>
            </a:r>
          </a:p>
          <a:p>
            <a:r>
              <a:rPr lang="sl-SI" dirty="0"/>
              <a:t>– organizira in izvaja strokovno izpopolnjevanje in usposabljanje knjižničnih delavcev, </a:t>
            </a:r>
          </a:p>
          <a:p>
            <a:r>
              <a:rPr lang="sl-SI" dirty="0"/>
              <a:t>– organizira in usklajuje delovanje sistema medknjižnične izposoje, </a:t>
            </a:r>
          </a:p>
          <a:p>
            <a:r>
              <a:rPr lang="sl-SI" dirty="0"/>
              <a:t>– vodi razvid knjižnic, </a:t>
            </a:r>
          </a:p>
          <a:p>
            <a:r>
              <a:rPr lang="sl-SI" dirty="0"/>
              <a:t>– opravlja naloge centra za razvoj knjižnic, </a:t>
            </a:r>
          </a:p>
          <a:p>
            <a:r>
              <a:rPr lang="sl-SI" dirty="0"/>
              <a:t>– organizira in usmerja izločanje gradiva in deponiranje nacionalno pomembnega knjižničnega gradiva, </a:t>
            </a:r>
          </a:p>
          <a:p>
            <a:r>
              <a:rPr lang="sl-SI" dirty="0"/>
              <a:t>– izdaja predhodno mnenje za izvoz nacionalno pomembnega knjižničnega gradiva, </a:t>
            </a:r>
          </a:p>
          <a:p>
            <a:r>
              <a:rPr lang="sl-SI" dirty="0"/>
              <a:t>– izdaja predhodno mnenje o izpolnjevanju pogojev iz pravilnika iz 36. člena tega zakona, </a:t>
            </a:r>
          </a:p>
          <a:p>
            <a:r>
              <a:rPr lang="sl-SI" dirty="0"/>
              <a:t>– pripravlja strokovne podlage za sprejem splošnih predpisov in strokovnih priporočil s področja knjižničarstva, </a:t>
            </a:r>
          </a:p>
          <a:p>
            <a:r>
              <a:rPr lang="sl-SI" dirty="0"/>
              <a:t>– koordinira pripravo triletnih načrtov za razvoj splošnih knjižnic iz 37. člena tega zakona, </a:t>
            </a:r>
          </a:p>
          <a:p>
            <a:r>
              <a:rPr lang="sl-SI" dirty="0"/>
              <a:t>– sprejema navodila za strokovno obdelavo in hranjenje nacionalno pomembnega domoznanskega gradiva, </a:t>
            </a:r>
          </a:p>
          <a:p>
            <a:r>
              <a:rPr lang="sl-SI" dirty="0"/>
              <a:t>– sprejema navodila za izločanje knjižničnega gradiva, </a:t>
            </a:r>
          </a:p>
          <a:p>
            <a:r>
              <a:rPr lang="sl-SI" dirty="0"/>
              <a:t>– sistematično zbira informacije o ponudbi publikacij slovenske produkcije in o tem obvešča knjižnice, </a:t>
            </a:r>
          </a:p>
          <a:p>
            <a:r>
              <a:rPr lang="sl-SI" dirty="0"/>
              <a:t>– opravlja naloge za nacionalni vzajemni bibliografski sistem, </a:t>
            </a:r>
          </a:p>
          <a:p>
            <a:r>
              <a:rPr lang="sl-SI" dirty="0"/>
              <a:t>– opravlja druge naloge, opredeljene v ustanovitvenem aktu, </a:t>
            </a:r>
          </a:p>
          <a:p>
            <a:r>
              <a:rPr lang="sl-SI" dirty="0"/>
              <a:t>– določa merila iz 14. člena tega zakona.</a:t>
            </a:r>
          </a:p>
          <a:p>
            <a:r>
              <a:rPr lang="sl-SI" b="1" dirty="0"/>
              <a:t>P R A V I L N I K o osrednjih območnih knjižnicah</a:t>
            </a:r>
            <a:endParaRPr lang="sl-SI" dirty="0"/>
          </a:p>
          <a:p>
            <a:r>
              <a:rPr lang="sl-SI" b="1" dirty="0"/>
              <a:t>8. člen</a:t>
            </a:r>
            <a:endParaRPr lang="sl-SI" dirty="0"/>
          </a:p>
          <a:p>
            <a:r>
              <a:rPr lang="sl-SI" dirty="0"/>
              <a:t>Nacionalna knjižnica usmerja strokovno delo svetovalnih služb v območnih knjižnicah, tako da: </a:t>
            </a:r>
          </a:p>
          <a:p>
            <a:r>
              <a:rPr lang="sl-SI" dirty="0"/>
              <a:t>– pripravlja strokovna izhodišča,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7B199-501B-4240-BF65-3678F0C4A0C0}" type="datetime1">
              <a:rPr lang="sl-SI" smtClean="0"/>
              <a:t>7.6.2012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0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sz="1800" b="1" dirty="0"/>
              <a:t>STROKOVNA IZHODIŠČA ZA USMERJANJE SVETOVALNEGA DELA V OBMOČNIH KNJIŽNICAH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endParaRPr lang="sl-SI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None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 algn="ctr">
              <a:buNone/>
            </a:pPr>
            <a:r>
              <a:rPr lang="sl-SI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14. 5. 2012 </a:t>
            </a:r>
          </a:p>
          <a:p>
            <a:pPr marL="342900" lvl="1" indent="-342900" algn="ctr">
              <a:lnSpc>
                <a:spcPct val="150000"/>
              </a:lnSpc>
              <a:buNone/>
            </a:pPr>
            <a:r>
              <a:rPr lang="sl-SI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predstavitev</a:t>
            </a:r>
            <a:r>
              <a:rPr lang="sl-SI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strokovnih izhodišč </a:t>
            </a:r>
            <a:r>
              <a:rPr lang="sl-SI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48. seji Nacionalnega sveta za knjižnično dejavnost.</a:t>
            </a: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pPr lvl="0"/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B304FA-B503-40F6-B7F6-CE5FC712C08B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sz="1800" b="1" dirty="0"/>
              <a:t>STROKOVNA IZHODIŠČA ZA USMERJANJE SVETOVALNEGA DELA V OBMOČNIH KNJIŽNICAH</a:t>
            </a:r>
            <a:endParaRPr lang="sl-SI" sz="1800" dirty="0">
              <a:solidFill>
                <a:schemeClr val="bg1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ctr">
              <a:lnSpc>
                <a:spcPct val="150000"/>
              </a:lnSpc>
              <a:buNone/>
            </a:pPr>
            <a:r>
              <a:rPr lang="sl-SI" sz="2400" dirty="0" smtClean="0"/>
              <a:t>  </a:t>
            </a:r>
            <a:r>
              <a:rPr lang="sl-SI" sz="3200" dirty="0" smtClean="0"/>
              <a:t>   </a:t>
            </a:r>
            <a:r>
              <a:rPr lang="sl-SI" sz="3200" i="1" dirty="0"/>
              <a:t>Svetovalno delo območnih knjižnic: strokovna izhodišča za usmerjanje svetovalnega dela svetovalnih služb v območnih </a:t>
            </a:r>
            <a:r>
              <a:rPr lang="sl-SI" sz="3200" i="1" dirty="0" smtClean="0"/>
              <a:t>knjižnicah</a:t>
            </a:r>
          </a:p>
          <a:p>
            <a:pPr marL="342900" lvl="1" indent="-342900" algn="ctr">
              <a:lnSpc>
                <a:spcPct val="150000"/>
              </a:lnSpc>
              <a:buNone/>
            </a:pPr>
            <a:r>
              <a:rPr lang="sl-SI" sz="3200" dirty="0" smtClean="0">
                <a:solidFill>
                  <a:srgbClr val="FF0000"/>
                </a:solidFill>
              </a:rPr>
              <a:t>Nacionalni </a:t>
            </a:r>
            <a:r>
              <a:rPr lang="sl-SI" sz="3200" dirty="0">
                <a:solidFill>
                  <a:srgbClr val="FF0000"/>
                </a:solidFill>
              </a:rPr>
              <a:t>svet za knjižnično dejavnost je </a:t>
            </a:r>
            <a:r>
              <a:rPr lang="sl-SI" sz="3200" dirty="0" smtClean="0">
                <a:solidFill>
                  <a:srgbClr val="FF0000"/>
                </a:solidFill>
              </a:rPr>
              <a:t>podal </a:t>
            </a:r>
            <a:r>
              <a:rPr lang="sl-SI" sz="3200" dirty="0">
                <a:solidFill>
                  <a:srgbClr val="FF0000"/>
                </a:solidFill>
              </a:rPr>
              <a:t>pozitivno </a:t>
            </a:r>
            <a:r>
              <a:rPr lang="sl-SI" sz="3200" dirty="0" smtClean="0">
                <a:solidFill>
                  <a:srgbClr val="FF0000"/>
                </a:solidFill>
              </a:rPr>
              <a:t>mnenje</a:t>
            </a:r>
            <a:r>
              <a:rPr lang="sl-SI" sz="3200" i="1" dirty="0" smtClean="0"/>
              <a:t>.</a:t>
            </a:r>
            <a:r>
              <a:rPr lang="sl-SI" sz="3200" dirty="0" smtClean="0"/>
              <a:t> </a:t>
            </a:r>
            <a:r>
              <a:rPr lang="sl-SI" sz="2400" dirty="0"/>
              <a:t/>
            </a:r>
            <a:br>
              <a:rPr lang="sl-SI" sz="2400" dirty="0"/>
            </a:br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pPr lvl="0"/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B7498-96EC-47B0-B790-DEEB177F5DBC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342900" lvl="1" indent="-342900" algn="ctr">
              <a:buNone/>
            </a:pPr>
            <a:r>
              <a:rPr lang="pl-PL" sz="3200" dirty="0" smtClean="0"/>
              <a:t>Dokument </a:t>
            </a:r>
            <a:r>
              <a:rPr lang="pl-PL" sz="3200" dirty="0"/>
              <a:t>je </a:t>
            </a:r>
            <a:r>
              <a:rPr lang="pl-PL" sz="3200" dirty="0" smtClean="0">
                <a:solidFill>
                  <a:srgbClr val="FF0000"/>
                </a:solidFill>
              </a:rPr>
              <a:t>javno dostopen </a:t>
            </a:r>
          </a:p>
          <a:p>
            <a:pPr marL="342900" lvl="1" indent="-342900" algn="ctr">
              <a:buNone/>
            </a:pPr>
            <a:r>
              <a:rPr lang="pl-PL" sz="3200" dirty="0" smtClean="0"/>
              <a:t>na </a:t>
            </a:r>
            <a:r>
              <a:rPr lang="pl-PL" sz="3200" dirty="0"/>
              <a:t>spletnih straneh </a:t>
            </a:r>
            <a:r>
              <a:rPr lang="pl-PL" sz="3200" dirty="0" smtClean="0">
                <a:solidFill>
                  <a:srgbClr val="FFFFFF"/>
                </a:solidFill>
              </a:rPr>
              <a:t>Centra za razvoj knjižničarstva, pod koordinacijo OOK – dokumenti:</a:t>
            </a:r>
          </a:p>
          <a:p>
            <a:pPr marL="342900" lvl="1" indent="-342900" algn="ctr">
              <a:buNone/>
            </a:pPr>
            <a:r>
              <a:rPr lang="pl-PL" sz="2400" dirty="0" smtClean="0">
                <a:solidFill>
                  <a:srgbClr val="FFFFFF"/>
                </a:solidFill>
              </a:rPr>
              <a:t>http://cezar.nuk.uni-lj.si/ook/pages/page.php?id=134&amp;psid=34</a:t>
            </a:r>
          </a:p>
          <a:p>
            <a:r>
              <a:rPr lang="sl-SI" sz="2400" dirty="0"/>
              <a:t>i</a:t>
            </a:r>
            <a:r>
              <a:rPr lang="sl-SI" sz="2400" dirty="0" smtClean="0">
                <a:solidFill>
                  <a:schemeClr val="bg1"/>
                </a:solidFill>
              </a:rPr>
              <a:t>z COBISS-a</a:t>
            </a:r>
          </a:p>
          <a:p>
            <a:r>
              <a:rPr lang="sl-SI" sz="2400" dirty="0"/>
              <a:t>d</a:t>
            </a:r>
            <a:r>
              <a:rPr lang="sl-SI" sz="2400" dirty="0" smtClean="0"/>
              <a:t>omače strani NUK</a:t>
            </a:r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endParaRPr lang="sl-SI" sz="2400" dirty="0" smtClean="0">
              <a:solidFill>
                <a:schemeClr val="bg1"/>
              </a:solidFill>
            </a:endParaRPr>
          </a:p>
          <a:p>
            <a:pPr lvl="0"/>
            <a:endParaRPr lang="sl-SI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50971"/>
            <a:ext cx="2016224" cy="282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7B81E-B964-4A2D-81E4-42B3329CB307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0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Dokument mora v prakso, zato:</a:t>
            </a:r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Predstavitve strokovnih izhodišč</a:t>
            </a:r>
          </a:p>
          <a:p>
            <a:r>
              <a:rPr lang="sl-SI" dirty="0" smtClean="0"/>
              <a:t>Izobraževanja OOK za: </a:t>
            </a:r>
          </a:p>
          <a:p>
            <a:pPr lvl="2"/>
            <a:r>
              <a:rPr lang="sl-SI" dirty="0" smtClean="0"/>
              <a:t>Protokol svetovalnega dela,</a:t>
            </a:r>
          </a:p>
          <a:p>
            <a:pPr lvl="2"/>
            <a:r>
              <a:rPr lang="sl-SI" dirty="0" smtClean="0"/>
              <a:t>Metodologija raziskovalnega dela..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D7F71-AFFA-4518-8B7F-FD207EA08B91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17</a:t>
            </a:fld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14988"/>
            <a:ext cx="2548956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Strokovna </a:t>
            </a:r>
            <a:r>
              <a:rPr lang="sl-SI" dirty="0"/>
              <a:t>pomoč knjižnicam območja je med najbolj zahtevnimi nalogami, ki jo po Pravilniku izvajajo območne </a:t>
            </a:r>
            <a:r>
              <a:rPr lang="sl-SI" dirty="0" smtClean="0"/>
              <a:t>knjižnice, </a:t>
            </a:r>
            <a:r>
              <a:rPr lang="sl-SI" dirty="0"/>
              <a:t>na podlagi strokovnih izhodišč, ki jih pripravi </a:t>
            </a:r>
            <a:r>
              <a:rPr lang="sl-SI" dirty="0" smtClean="0"/>
              <a:t>NUK.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00820-60F7-4BFC-BC74-CDA53B0AEE2D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18</a:t>
            </a:fld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3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Območna knjižnica lahko to nalogo izvaja le na podlagi  izdelanih analiz, npr. analiz okolja, stanja razvitosti in potreb knjižnične dejavnosti v okviru območja,  razvojnih potreb glede informacijske tehnologije za posamezno območje in analize občinskih ter medobčinskih knjižničnih mrež.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A9951-0851-4359-A56D-FFED8C1E6941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6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r>
              <a:rPr lang="sl-SI" sz="1800" cap="small" dirty="0"/>
              <a:t>Zakonske in druge podlage</a:t>
            </a:r>
            <a:endParaRPr lang="sl-SI" sz="1800" cap="sm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ctr">
              <a:buFont typeface="+mj-lt"/>
              <a:buAutoNum type="arabicPeriod"/>
            </a:pPr>
            <a:r>
              <a:rPr lang="sl-SI" sz="4600" b="1" dirty="0" smtClean="0">
                <a:solidFill>
                  <a:srgbClr val="FF0000"/>
                </a:solidFill>
              </a:rPr>
              <a:t>Zakon o knjižničarstvu, </a:t>
            </a:r>
            <a:r>
              <a:rPr lang="sl-SI" sz="4000" b="1" dirty="0" smtClean="0"/>
              <a:t>27</a:t>
            </a:r>
            <a:r>
              <a:rPr lang="sl-SI" sz="4000" b="1" dirty="0"/>
              <a:t>. člen</a:t>
            </a:r>
          </a:p>
          <a:p>
            <a:pPr marL="457200" lvl="1" indent="0" algn="ctr">
              <a:buNone/>
            </a:pPr>
            <a:r>
              <a:rPr lang="sl-SI" sz="4600" dirty="0" smtClean="0"/>
              <a:t>UL RS, št. 87/01 </a:t>
            </a:r>
          </a:p>
          <a:p>
            <a:pPr marL="457200" lvl="1" indent="0">
              <a:buNone/>
            </a:pPr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Splošna knjižnica, ki na podlagi pogodbe z ministrstvom, v soglasju s svojim ustanoviteljem opravlja za širše območje posebne naloge, je </a:t>
            </a:r>
          </a:p>
          <a:p>
            <a:pPr marL="457200" lvl="1" indent="0" algn="ctr">
              <a:buNone/>
            </a:pPr>
            <a:r>
              <a:rPr lang="sl-S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osrednja območna knjižnica.</a:t>
            </a:r>
          </a:p>
          <a:p>
            <a:pPr marL="914400" lvl="1" indent="-457200">
              <a:buFont typeface="+mj-lt"/>
              <a:buAutoNum type="arabicPeriod"/>
            </a:pPr>
            <a:endParaRPr lang="sl-SI" sz="1900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3176A-7554-429F-982A-D19BAF0EBD23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90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sl-SI" dirty="0"/>
              <a:t>Strokovna pomoč vključuje tudi vsebinsko opredelitev in izbor projektov, sodobnih informacijskih storitev za uporabnike, izvajanje mentorstva za knjižnične delavce začetnike in študente bibliotekarstva za potrebe knjižnic območja, sodelovanje s šolskimi knjižnicami območja in skupen razvoj </a:t>
            </a:r>
            <a:r>
              <a:rPr lang="sl-SI" dirty="0" smtClean="0"/>
              <a:t>bib. </a:t>
            </a:r>
            <a:r>
              <a:rPr lang="sl-SI" dirty="0"/>
              <a:t>dejavnosti za učence in dijake.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C4EC20-1DBA-467C-A67D-9037C695CD9F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9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Nadalje vključuje tudi opredelitev ciljev, koordinacijo ali izvedbo knjižničnih storitev za posebne skupine uporabnikov, sodelovanje z drugimi območnimi knjižnicami in opredelitev ciljev, koordinacijo ali izvedbo mednarodnega sodelovanja na območju.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0F791-666C-4BB9-8343-500804183324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8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Strokovna pomoč je široka in različno interpretirana naloga. Pri njej se tudi kažejo največje razlike med knjižnicami.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1E207-F795-4579-97CC-DFBB9F4C5CC4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8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Predvsem še ni v zavesti vseh, da naloga ne zajema le občasnega sprotnega odgovarjanja na vprašanja knjižnic, ali obveščanja knjižnic o novih storitvah v območni knjižnici.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7B82C-C55E-4531-A865-C0A7CD525FA7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23</a:t>
            </a:fld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672705" cy="1786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8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Pomembna so tudi nova teoretična spoznanja (strokovno in raziskovalno delo), kar bi izboljšalo kakovost in raznolikost knjižničnih storitev ter usmerjalo in pospeševalo razvoj bibliotekarske stroke ter seveda implementacijo teorije v prakso.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5D68B-98A3-46AC-924A-676BB56D28EF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 Strokovno delo pomeni sistematično in dolgoročno načrtovanje usklajenega razvoja knjižnic na območju v partnerskem sodelovanju s knjižnicami območja.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7AA06-F933-4929-9DE8-B8B775809607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25</a:t>
            </a:fld>
            <a:endParaRPr lang="sl-SI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372494" cy="184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4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Strokovna izhodišča za usmerjanje svetovalnega dela svetovalnih služb v območnih knjižnicah so pomembna za načrtovanje dela ustreznih strokovnih delavcev v svetovalni službi za opravljanje zakonsko določenih posebnih nalog območne knjižnice,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E4BBB-2B87-40FB-A151-F88D7C34D68D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sl-SI" dirty="0"/>
              <a:t>v okviru katerih na svojem območju partnersko utrjujejo in razvijajo strokovnost, organiziranost, povezanost in enotnost knjižničarske stroke ter uresničujejo učinkovito opravljanje knjižnične dejavnosti, ki je skupnega pomena za celotno </a:t>
            </a:r>
            <a:r>
              <a:rPr lang="sl-SI" dirty="0" smtClean="0"/>
              <a:t>območje OOK, </a:t>
            </a:r>
            <a:r>
              <a:rPr lang="sl-SI" dirty="0"/>
              <a:t>hkrati pa upoštevajo tudi posebnosti svojega okolja.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E8374-9038-4559-A71A-569E0A97DE4E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21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 </a:t>
            </a:r>
            <a:r>
              <a:rPr lang="sl-SI" dirty="0" smtClean="0"/>
              <a:t>Namen </a:t>
            </a:r>
            <a:r>
              <a:rPr lang="sl-SI" dirty="0"/>
              <a:t>besedila je prikazati izhodišča za usmerjanje svetovalnega dela v območnih knjižnicah: od različnih metod in potrebne strokovne usposobljenosti zaposlenih ter kompetenc do vrednotenja opravljenega svetovalnega dela na </a:t>
            </a:r>
            <a:r>
              <a:rPr lang="sl-SI" dirty="0" smtClean="0"/>
              <a:t>območjih OOK.</a:t>
            </a:r>
            <a:endParaRPr lang="sl-SI" dirty="0"/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B067A-E76C-40F0-92E9-4080732D6BA6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6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Razvoj posebnih nalog območnih knjižnic v obdobju od leta 2003, med njimi zlasti izvajanje naloge nudenja strokovne pomoči knjižnicam z območja, zahteva nov razvojni korak tudi pri sistematičnem spremljanju kakovosti izvajanja te naloge. 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74773-9EE7-4A63-AF09-011208D3293A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3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r>
              <a:rPr lang="sl-SI" sz="1800" i="1" cap="small" dirty="0"/>
              <a:t>Zakonske in druge podlage</a:t>
            </a:r>
            <a:endParaRPr lang="sl-SI" sz="1800" i="1" cap="small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sl-S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+mj-lt"/>
              <a:buAutoNum type="arabicPeriod"/>
            </a:pPr>
            <a:endParaRPr lang="sl-SI" sz="19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l-SI" sz="4300" b="1" dirty="0" smtClean="0">
                <a:solidFill>
                  <a:srgbClr val="FF0000"/>
                </a:solidFill>
              </a:rPr>
              <a:t>2. Pravilnik </a:t>
            </a:r>
            <a:r>
              <a:rPr lang="sl-SI" sz="4300" b="1" dirty="0">
                <a:solidFill>
                  <a:srgbClr val="FF0000"/>
                </a:solidFill>
              </a:rPr>
              <a:t>o osrednjih območnih knjižnicah </a:t>
            </a:r>
            <a:endParaRPr lang="sl-SI" sz="43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l-SI" sz="4300" dirty="0" smtClean="0"/>
              <a:t>UL </a:t>
            </a:r>
            <a:r>
              <a:rPr lang="sl-SI" sz="4300" dirty="0"/>
              <a:t>RS, št. 88/03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4DEDA6-88C6-4028-B5DA-95BFD3D9FA94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8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Zato </a:t>
            </a:r>
            <a:r>
              <a:rPr lang="sl-SI" dirty="0" smtClean="0"/>
              <a:t>je strokovnim priporočilom dodano spremljanje in merjenje uspešnosti </a:t>
            </a:r>
            <a:r>
              <a:rPr lang="sl-SI" dirty="0"/>
              <a:t>izvajanja dejavnosti svetovalnih služb in svetovalnega dela v območni knjižnici.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FC6C5-2159-4C23-B5B9-7242D2E257AC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0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sz="2400" dirty="0" smtClean="0"/>
              <a:t>Milena Bon, v imenu delovne skupine.</a:t>
            </a:r>
            <a:endParaRPr lang="sl-SI" sz="240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50E25-AF64-4C1F-9BED-64CDBA0714F3}" type="datetime1">
              <a:rPr lang="sl-SI" smtClean="0"/>
              <a:t>7.6.2012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31</a:t>
            </a:fld>
            <a:endParaRPr lang="sl-S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96744" cy="4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cap="small" dirty="0"/>
              <a:t>Zakonske in druge podlage</a:t>
            </a:r>
            <a:endParaRPr lang="sl-SI" sz="1800" dirty="0"/>
          </a:p>
        </p:txBody>
      </p:sp>
      <p:sp>
        <p:nvSpPr>
          <p:cNvPr id="5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sl-SI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Pravilnik o pogojih za izvajanje knjižnične dejavnosti kot javne službe </a:t>
            </a:r>
            <a:r>
              <a:rPr lang="sl-SI" sz="3200" dirty="0" smtClean="0">
                <a:solidFill>
                  <a:schemeClr val="bg1"/>
                </a:solidFill>
              </a:rPr>
              <a:t>UL RS  št. 73/03 in UL RS  št. 70/2008. </a:t>
            </a:r>
          </a:p>
          <a:p>
            <a:r>
              <a:rPr lang="sl-SI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Pogodba o financiranju in izvedbi programa posebnih nalog osrednje območne knjižnice</a:t>
            </a:r>
            <a:r>
              <a:rPr lang="sl-SI" sz="3200" i="1" dirty="0" smtClean="0">
                <a:solidFill>
                  <a:schemeClr val="bg1"/>
                </a:solidFill>
              </a:rPr>
              <a:t> </a:t>
            </a:r>
            <a:r>
              <a:rPr lang="sl-SI" sz="3200" dirty="0">
                <a:solidFill>
                  <a:schemeClr val="bg1"/>
                </a:solidFill>
              </a:rPr>
              <a:t>med Ministrstvom za kulturo in osrednjo območno knjižnico.</a:t>
            </a:r>
          </a:p>
          <a:p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FF9F2-20E0-4BFE-8E31-4454913FFF95}" type="datetime1">
              <a:rPr lang="sl-SI" smtClean="0"/>
              <a:t>7.6.2012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6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899592" y="1137519"/>
            <a:ext cx="7286625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ts val="24"/>
              </a:spcBef>
              <a:buClr>
                <a:srgbClr val="C00000"/>
              </a:buClr>
              <a:defRPr/>
            </a:pPr>
            <a:r>
              <a:rPr lang="sl-SI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Izvaja posebne </a:t>
            </a:r>
            <a:r>
              <a:rPr lang="sl-SI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naloge:</a:t>
            </a:r>
            <a:endParaRPr lang="sl-SI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endParaRPr lang="sl-SI" sz="2400" b="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Zagotavljanje </a:t>
            </a:r>
            <a:r>
              <a:rPr lang="sl-SI" sz="2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povečanega in zahtevnejšega </a:t>
            </a:r>
            <a:br>
              <a:rPr lang="sl-SI" sz="2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l-SI" sz="24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izbora knjižničnega gradiva in informacij </a:t>
            </a:r>
            <a:endParaRPr lang="sl-SI" sz="2400" b="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endParaRPr lang="sl-SI" sz="2400" b="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Strokovna pomoč knjižnicam območja</a:t>
            </a: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endParaRPr lang="sl-SI" sz="2400" b="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Koordinacija zbiranja, obdelave in hranjenja domoznanskega gradiva</a:t>
            </a: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endParaRPr lang="sl-SI" altLang="zh-CN" sz="2400" b="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SimSun"/>
              <a:cs typeface="Arial" pitchFamily="34" charset="0"/>
            </a:endParaRPr>
          </a:p>
          <a:p>
            <a:pPr marL="514350" indent="-514350" eaLnBrk="0" hangingPunct="0">
              <a:spcBef>
                <a:spcPts val="24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Usmerjanje izločenega knjižničnega gradiva </a:t>
            </a:r>
            <a:b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l-SI" sz="2400" b="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 svojega območja </a:t>
            </a:r>
            <a: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</a:br>
            <a:endParaRPr lang="sl-SI" altLang="zh-CN" sz="2400" b="0" dirty="0">
              <a:latin typeface="Calibri" pitchFamily="34" charset="0"/>
              <a:ea typeface="SimSun"/>
              <a:cs typeface="Arial" pitchFamily="34" charset="0"/>
            </a:endParaRPr>
          </a:p>
          <a:p>
            <a:pPr marL="533400" indent="-533400">
              <a:spcBef>
                <a:spcPct val="20000"/>
              </a:spcBef>
              <a:defRPr/>
            </a:pPr>
            <a:endParaRPr lang="sl-SI" altLang="zh-CN" sz="2400" b="0" dirty="0">
              <a:latin typeface="Calibri" pitchFamily="34" charset="0"/>
              <a:ea typeface="SimSun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8229600" cy="7064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endParaRPr lang="sl-SI" b="0" i="1" cap="small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sl-SI" b="0" cap="small" dirty="0" smtClean="0">
                <a:solidFill>
                  <a:schemeClr val="bg1"/>
                </a:solidFill>
                <a:latin typeface="+mn-lt"/>
              </a:rPr>
              <a:t>Pravilnik o osrednjih območnih knjižnicah</a:t>
            </a:r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43DDF-1E40-42E0-AF5A-CDAC8EC61773}" type="datetime1">
              <a:rPr lang="sl-SI" smtClean="0"/>
              <a:t>7.6.2012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7564-71EB-4C44-AB18-385B1449FBC8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311443"/>
              </p:ext>
            </p:extLst>
          </p:nvPr>
        </p:nvGraphicFramePr>
        <p:xfrm>
          <a:off x="611560" y="260648"/>
          <a:ext cx="7992888" cy="6242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2901"/>
                <a:gridCol w="1449199"/>
                <a:gridCol w="910394"/>
                <a:gridCol w="910394"/>
              </a:tblGrid>
              <a:tr h="25148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Mreža knjižnic v Sloveniji po območjih OOK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Knjižnica/OBMOČJE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Št. preb.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Št. p. širše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Št. OK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CELJSKO 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304.179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240.597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11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Osrednja knjižnica Celje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63.582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DOLENJSKO 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212.844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148.590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8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Knjižnica Mirana Jarca Novo mesto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64.254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GORENJSKO OBMOČJE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204.057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123.482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4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Osrednja knjižnica Kranj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80.575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GORIŠKO 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119.236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60.310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3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Goriška knjižnica Franceta Bevka Nova Gorica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58.926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KOROŠKO 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72.364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46.860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3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77219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Koroška osrednja knjižnica dr. Franca Sušnika Ravne na Koroškem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25.504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OBALNO-KRAŠKO OBMOČJE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147.011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93.974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5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Osrednja knjižnica Srečka Viharja Koper 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53.037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OSREDNJESLOVENSKO OBMOČJE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553.283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220.242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8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89535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 Mestna knjižnica Ljubljana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333.041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POMURSKO OBMOČJE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118.988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62.101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3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89535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 Pokrajinska in študijska knjižnica Murska Sobota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56.887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SPODNJEPODRAVSKO OBMOČJE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86.179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16.825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1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 indent="114935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Knjižnica Ivana Potrča Ptuj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69.354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ŠTAJERSKO OBMOČJE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237.355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55.037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2</a:t>
                      </a: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958">
                <a:tc>
                  <a:txBody>
                    <a:bodyPr/>
                    <a:lstStyle/>
                    <a:p>
                      <a:pPr indent="139065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Mariborska knjižnica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182.318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958"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Št. preb. 1.1.2012. Vir: SURS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987.478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1.068.018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Slovenija skupaj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2.055.496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 </a:t>
                      </a:r>
                      <a:endParaRPr lang="sl-S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C7636-4D73-4CFF-956D-AD371E671FAD}" type="datetime1">
              <a:rPr lang="sl-SI" smtClean="0"/>
              <a:t>7.6.2012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36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899592" y="1814627"/>
            <a:ext cx="7286625" cy="43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latin typeface="+mn-lt"/>
              </a:rPr>
              <a:t>8. člen</a:t>
            </a:r>
            <a:endParaRPr lang="sl-SI" sz="40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sl-SI" sz="4000" dirty="0">
                <a:solidFill>
                  <a:schemeClr val="bg1"/>
                </a:solidFill>
                <a:latin typeface="+mn-lt"/>
              </a:rPr>
              <a:t>Nacionalna knjižnica usmerja strokovno delo svetovalnih služb v območnih knjižnicah, tako da: </a:t>
            </a:r>
          </a:p>
          <a:p>
            <a:pPr marL="0" indent="0">
              <a:buNone/>
            </a:pPr>
            <a:r>
              <a:rPr lang="sl-SI" sz="4000" dirty="0">
                <a:solidFill>
                  <a:schemeClr val="bg1"/>
                </a:solidFill>
                <a:latin typeface="+mn-lt"/>
              </a:rPr>
              <a:t>– pripravlja strokovna izhodišča</a:t>
            </a:r>
            <a:r>
              <a:rPr lang="sl-SI" sz="40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sl-SI" sz="2400" b="0" kern="0" dirty="0">
                <a:solidFill>
                  <a:srgbClr val="006600"/>
                </a:solidFill>
                <a:latin typeface="Calibri" pitchFamily="34" charset="0"/>
              </a:rPr>
            </a:br>
            <a:endParaRPr lang="sl-SI" altLang="zh-CN" sz="2400" b="0" dirty="0">
              <a:latin typeface="Calibri" pitchFamily="34" charset="0"/>
              <a:ea typeface="SimSun"/>
              <a:cs typeface="Arial" pitchFamily="34" charset="0"/>
            </a:endParaRPr>
          </a:p>
          <a:p>
            <a:pPr marL="533400" indent="-533400">
              <a:spcBef>
                <a:spcPct val="20000"/>
              </a:spcBef>
              <a:defRPr/>
            </a:pPr>
            <a:endParaRPr lang="sl-SI" altLang="zh-CN" sz="2400" b="0" dirty="0">
              <a:latin typeface="Calibri" pitchFamily="34" charset="0"/>
              <a:ea typeface="SimSun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8229600" cy="7064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endParaRPr lang="sl-SI" b="0" i="1" cap="small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sl-SI" b="0" cap="small" dirty="0" smtClean="0">
                <a:solidFill>
                  <a:schemeClr val="bg1"/>
                </a:solidFill>
                <a:latin typeface="+mn-lt"/>
              </a:rPr>
              <a:t>Pravilnik o osrednjih območnih knjižnicah</a:t>
            </a:r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7E327-1F93-4532-80AD-31B511BB0EE7}" type="datetime1">
              <a:rPr lang="sl-SI" smtClean="0"/>
              <a:t>7.6.2012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7564-71EB-4C44-AB18-385B1449FBC8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87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904656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>
                <a:solidFill>
                  <a:srgbClr val="FF0000"/>
                </a:solidFill>
              </a:rPr>
              <a:t>ZKnj-1</a:t>
            </a:r>
          </a:p>
          <a:p>
            <a:pPr marL="0" indent="0" algn="ctr">
              <a:buNone/>
            </a:pPr>
            <a:r>
              <a:rPr lang="sl-SI" b="1" dirty="0" smtClean="0"/>
              <a:t>4</a:t>
            </a:r>
            <a:r>
              <a:rPr lang="sl-SI" b="1" dirty="0"/>
              <a:t>. Nacionalna knjižnica</a:t>
            </a:r>
            <a:endParaRPr lang="sl-SI" dirty="0"/>
          </a:p>
          <a:p>
            <a:pPr marL="0" indent="0" algn="ctr">
              <a:buNone/>
            </a:pPr>
            <a:r>
              <a:rPr lang="sl-SI" b="1" dirty="0"/>
              <a:t>33. člen</a:t>
            </a:r>
            <a:endParaRPr lang="sl-SI" dirty="0"/>
          </a:p>
          <a:p>
            <a:pPr marL="0" indent="0" algn="ctr">
              <a:buNone/>
            </a:pPr>
            <a:r>
              <a:rPr lang="sl-SI" sz="2000" b="1" dirty="0"/>
              <a:t>(nacionalna knjižnica)</a:t>
            </a:r>
            <a:endParaRPr lang="sl-SI" sz="2000" dirty="0"/>
          </a:p>
          <a:p>
            <a:pPr marL="0" indent="0">
              <a:buNone/>
            </a:pPr>
            <a:r>
              <a:rPr lang="sl-SI" sz="2000" dirty="0" smtClean="0"/>
              <a:t>Nacionalna </a:t>
            </a:r>
            <a:r>
              <a:rPr lang="sl-SI" sz="2000" dirty="0"/>
              <a:t>knjižnica izvaja v okviru knjižnične javne službe poleg dejavnosti iz 2. člena tega zakona še naslednje </a:t>
            </a:r>
            <a:r>
              <a:rPr lang="sl-SI" sz="2000" dirty="0" smtClean="0"/>
              <a:t>naloge: 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dirty="0" smtClean="0"/>
              <a:t>19. alineja</a:t>
            </a:r>
          </a:p>
          <a:p>
            <a:pPr marL="0" indent="0">
              <a:buNone/>
            </a:pPr>
            <a:r>
              <a:rPr lang="sl-SI" dirty="0" smtClean="0"/>
              <a:t>– </a:t>
            </a:r>
            <a:r>
              <a:rPr lang="sl-SI" dirty="0"/>
              <a:t>pripravlja strokovne podlage za sprejem splošnih predpisov in strokovnih priporočil s področja knjižničarstva, </a:t>
            </a:r>
          </a:p>
          <a:p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971FF8-62B6-414B-BF94-55C5D25CABB2}" type="datetime1">
              <a:rPr lang="sl-SI" smtClean="0"/>
              <a:t>7.6.2012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1800" dirty="0" err="1" smtClean="0"/>
              <a:t>Časovnica</a:t>
            </a:r>
            <a:endParaRPr lang="sl-SI" sz="1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/>
              <a:t>12. 3. 2010 – sestanek direktorjev.</a:t>
            </a:r>
          </a:p>
          <a:p>
            <a:pPr marL="0" indent="0" algn="ctr">
              <a:buNone/>
            </a:pPr>
            <a:r>
              <a:rPr lang="sl-SI" dirty="0"/>
              <a:t>Sklep: imenovanje delovne </a:t>
            </a:r>
            <a:r>
              <a:rPr lang="sl-SI" dirty="0" smtClean="0"/>
              <a:t>skupine</a:t>
            </a:r>
          </a:p>
          <a:p>
            <a:pPr marL="0" indent="0" algn="ctr">
              <a:buNone/>
            </a:pPr>
            <a:endParaRPr lang="sl-SI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sl-SI" sz="2400" b="1" dirty="0">
                <a:solidFill>
                  <a:srgbClr val="FF0000"/>
                </a:solidFill>
              </a:rPr>
              <a:t>mag. Irena ODER</a:t>
            </a:r>
            <a:r>
              <a:rPr lang="sl-SI" sz="2400" dirty="0"/>
              <a:t>, Koroška osrednja knjižnica dr. Franca Sušnika, Ravne na Koroškem </a:t>
            </a:r>
            <a:endParaRPr lang="sl-SI" sz="24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sl-SI" sz="2400" b="1" dirty="0">
                <a:solidFill>
                  <a:srgbClr val="FF0000"/>
                </a:solidFill>
              </a:rPr>
              <a:t>Marjan GUJTMAN</a:t>
            </a:r>
            <a:r>
              <a:rPr lang="sl-SI" sz="2400" b="1" dirty="0"/>
              <a:t>,</a:t>
            </a:r>
            <a:r>
              <a:rPr lang="sl-SI" sz="2400" dirty="0"/>
              <a:t> Ministrstvo za izobraževanje, znanost, kulturo in šport 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sl-SI" sz="2400" b="1" dirty="0" smtClean="0">
                <a:solidFill>
                  <a:srgbClr val="FF0000"/>
                </a:solidFill>
              </a:rPr>
              <a:t>Milena </a:t>
            </a:r>
            <a:r>
              <a:rPr lang="sl-SI" sz="2400" b="1" dirty="0">
                <a:solidFill>
                  <a:srgbClr val="FF0000"/>
                </a:solidFill>
              </a:rPr>
              <a:t>BON</a:t>
            </a:r>
            <a:r>
              <a:rPr lang="sl-SI" sz="2400" dirty="0"/>
              <a:t>, Narodna in univerzitetna </a:t>
            </a:r>
            <a:r>
              <a:rPr lang="sl-SI" sz="2400" dirty="0" smtClean="0"/>
              <a:t>knjižnica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/>
              <a:t/>
            </a:r>
            <a:br>
              <a:rPr lang="sl-SI" sz="2400" dirty="0"/>
            </a:b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C1925-4EEF-4104-8087-AAB201B1F16D}" type="datetime1">
              <a:rPr lang="sl-SI" smtClean="0"/>
              <a:t>7.6.2012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Svetovalno delo območnih knjižnic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239E-3183-4DEE-9D4D-AE7B05DE90B9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95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1652</Words>
  <Application>Microsoft Office PowerPoint</Application>
  <PresentationFormat>Diaprojekcija na zaslonu (4:3)</PresentationFormat>
  <Paragraphs>342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Officeova tema</vt:lpstr>
      <vt:lpstr>Izvajanje dejavnosti štirih posebnih nalog  osrednjih območnih knjižnic –  SVETOVALNO DELO OBMOČNIH KNJIŽNIC</vt:lpstr>
      <vt:lpstr>Zakonske in druge podlage</vt:lpstr>
      <vt:lpstr>Zakonske in druge podlage</vt:lpstr>
      <vt:lpstr>Zakonske in druge podlage</vt:lpstr>
      <vt:lpstr>PowerPointova predstavitev</vt:lpstr>
      <vt:lpstr>PowerPointova predstavitev</vt:lpstr>
      <vt:lpstr>PowerPointova predstavitev</vt:lpstr>
      <vt:lpstr>PowerPointova predstavitev</vt:lpstr>
      <vt:lpstr>Časovnica</vt:lpstr>
      <vt:lpstr>Časovnica</vt:lpstr>
      <vt:lpstr>Časovnica</vt:lpstr>
      <vt:lpstr>Časovnica</vt:lpstr>
      <vt:lpstr>PowerPointova predstavitev</vt:lpstr>
      <vt:lpstr>STROKOVNA IZHODIŠČA ZA USMERJANJE SVETOVALNEGA DELA V OBMOČNIH KNJIŽNICAH</vt:lpstr>
      <vt:lpstr>STROKOVNA IZHODIŠČA ZA USMERJANJE SVETOVALNEGA DELA V OBMOČNIH KNJIŽNICAH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Gorazd Vodeb</dc:creator>
  <cp:lastModifiedBy>Milena Bon</cp:lastModifiedBy>
  <cp:revision>167</cp:revision>
  <dcterms:created xsi:type="dcterms:W3CDTF">2009-02-23T13:39:39Z</dcterms:created>
  <dcterms:modified xsi:type="dcterms:W3CDTF">2012-06-07T10:52:29Z</dcterms:modified>
</cp:coreProperties>
</file>